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sldIdLst>
    <p:sldId id="256" r:id="rId5"/>
    <p:sldId id="260" r:id="rId6"/>
    <p:sldId id="261" r:id="rId7"/>
    <p:sldId id="262" r:id="rId8"/>
    <p:sldId id="269" r:id="rId9"/>
    <p:sldId id="267" r:id="rId10"/>
    <p:sldId id="268" r:id="rId11"/>
    <p:sldId id="270" r:id="rId12"/>
    <p:sldId id="271" r:id="rId13"/>
    <p:sldId id="264" r:id="rId14"/>
    <p:sldId id="263" r:id="rId15"/>
    <p:sldId id="265" r:id="rId16"/>
  </p:sldIdLst>
  <p:sldSz cx="12192000" cy="6858000"/>
  <p:notesSz cx="6794500" cy="9906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8C7DE-C2D7-40D7-8E63-8A11DE7DE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719099-09B7-484E-B972-4E9E06914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4C4937-14E1-4C50-BCAC-02D7928C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3CEA8E-CC43-43D4-B513-68EFC9E2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C1F4A6-449C-45ED-98A6-0F672B4C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38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05E79-13E1-4111-8CF1-72A63AB7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EE4FA8-D970-4D1F-B883-D75002F09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36DB5B-B0CE-40EF-B40C-C25ED326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F5EAF5-3533-4D79-BCA4-06229998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66339E-057C-4E3B-9C34-269C2496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4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DB829DE-3CEE-418B-B4D4-332B8A2E6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C34E648-31CA-4AEE-87C2-57E9AD358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505638-E5DC-4C5E-A4B3-6E871626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F6DA04-10CD-4886-91A3-82B5EA16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8C0E6D-46FC-45CF-BB1F-D5B64C81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29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475C67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838200" y="1764175"/>
            <a:ext cx="10515600" cy="37910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21264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e vsebi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475C67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15" name="Označba mesta vsebine 2"/>
          <p:cNvSpPr>
            <a:spLocks noGrp="1"/>
          </p:cNvSpPr>
          <p:nvPr>
            <p:ph idx="10"/>
          </p:nvPr>
        </p:nvSpPr>
        <p:spPr>
          <a:xfrm>
            <a:off x="6518787" y="1061883"/>
            <a:ext cx="4854678" cy="49849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6" name="Označba mesta vsebine 2"/>
          <p:cNvSpPr>
            <a:spLocks noGrp="1"/>
          </p:cNvSpPr>
          <p:nvPr>
            <p:ph idx="11"/>
          </p:nvPr>
        </p:nvSpPr>
        <p:spPr>
          <a:xfrm>
            <a:off x="838200" y="1061883"/>
            <a:ext cx="4854678" cy="49849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62777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475C67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2232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E46AE-A26F-448A-835E-E06A7F49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C22208-EFD9-424B-8592-70FE83B5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263125-F1A2-4F23-A06F-5FB910F2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BAF05FB-85A7-4D92-B5B9-5E19B3FD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E01FF9-158D-4A62-89AF-BE0AC624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189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C83F6D-75B6-482A-83A0-32E89312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87DF995-587C-486E-BB78-7DB25C60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652DF3-E2C2-4752-A16A-BA30A9D2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04E780F-88B2-40BB-996A-43984968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AC4295-202B-4D8C-84EA-700F1CA4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51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2E400-55FA-40AD-9A6E-5933592C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4E87B1-A196-4F28-B298-E1B68CBEC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6C9CC17-D5CC-4319-AB05-B06B4AB26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0825A93-3B1B-47D0-AA61-BABABAD2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D5B362E-095D-4FF2-A316-8D65A95A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AE4BD4D-9AC8-45A5-9CB8-76F9DA79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17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D1B4FA-AB44-4703-BD2E-FAB822B5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94076A-0E38-4685-B9FE-C4AD6C82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06B059E-D140-4138-89A4-F01AA1ECD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CB29CFD-F2C4-462B-B88F-282969247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E6E70E7-2EEC-4248-B680-355F8C335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1ADA7B5-0803-4FFD-B12C-0EE38543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1E5E2FC-5987-4BD2-8F19-60521617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78461C6-0053-4EF0-AE01-9F6CB447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65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84693-BE9E-457D-AD63-1BDDA76D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E108BFB-989D-46B5-8FE3-DEF197EE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63F02DD-94FA-4A9D-AF43-BD1F972B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2DBCF2F-A1D5-455F-9172-37484F1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5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8B74C47-2540-4277-B3F1-75A661EC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D4AA856-660D-4D46-BF8D-6C4528FB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5ADBE7C-1F58-4837-98D5-108C090D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3C649B-CCD0-4883-A0D5-B67D702C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0BD9E3-2740-46A6-9B44-9095B680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7E60F38-57DF-46A2-A0AD-9BEF93BF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2F9411-7413-4129-A5EA-86775F34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5220A28-6702-47DB-8F57-00611BC7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B395958-A6CE-43DE-BF7B-5AA70DE4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8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DA5328-0E19-4E5D-B321-9D3C24C1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45FA459-CDF5-4055-8246-AD9BB0EE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57D9CE4-5A38-4EAA-A4CB-AFB43B42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9947F5D-5B02-42D6-98BB-5D7896F8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25E80C4-67D3-4FFB-9B70-4100CCEB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1E6DD27-CBB0-494B-B916-8BEDF743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97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AA3469F-6E05-4916-A83E-355AA442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B53319-674E-4770-AEEB-1651B538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A23208-2C27-491A-9B78-A25DF19F2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8430-0D2B-4156-BBCF-010563DE5D49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4EB396-2A25-49AA-A358-97B9F0335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2A82E8A-6F92-4835-8B5E-666EBFFE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4E20-0668-4925-887E-BC70B3A0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12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50" r:id="rId12"/>
    <p:sldLayoutId id="2147483652" r:id="rId13"/>
    <p:sldLayoutId id="2147483654" r:id="rId14"/>
    <p:sldLayoutId id="214748365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G2HG6UysM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367407"/>
            <a:ext cx="9144000" cy="2617364"/>
          </a:xfrm>
        </p:spPr>
        <p:txBody>
          <a:bodyPr>
            <a:normAutofit fontScale="90000"/>
          </a:bodyPr>
          <a:lstStyle/>
          <a:p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br>
              <a:rPr lang="sl-SI" sz="4000" dirty="0">
                <a:solidFill>
                  <a:srgbClr val="475C67"/>
                </a:solidFill>
              </a:rPr>
            </a:br>
            <a:r>
              <a:rPr lang="sl-SI" sz="4000" b="1" dirty="0"/>
              <a:t>VARNOSTNI PODUK ZA OBISKOVALCE</a:t>
            </a:r>
            <a:br>
              <a:rPr lang="sl-SI" sz="4000" b="1" dirty="0"/>
            </a:br>
            <a:br>
              <a:rPr lang="sl-SI" b="1" dirty="0"/>
            </a:br>
            <a:r>
              <a:rPr lang="sl-SI" sz="3100" b="1" dirty="0"/>
              <a:t>PROJEKT: 2.tir Divača-Koper</a:t>
            </a:r>
            <a:endParaRPr lang="sl-SI" b="1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08B3C4CF-ECE8-4C22-B622-6D4BD6FB0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3632" y="6056849"/>
            <a:ext cx="8864367" cy="369117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927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1736E2-CD73-4A5E-BFD5-5D4D5CDE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TVEGANJA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9678F2-E048-408E-BF5A-EC0FB0FA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050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-   Splošna nevarnost; </a:t>
            </a:r>
          </a:p>
          <a:p>
            <a:pPr marL="0" indent="0">
              <a:buNone/>
            </a:pPr>
            <a:r>
              <a:rPr lang="sl-SI" dirty="0"/>
              <a:t>-   Spotiki in padci (ovire, neravnine);</a:t>
            </a:r>
          </a:p>
          <a:p>
            <a:pPr marL="0" indent="0">
              <a:buNone/>
            </a:pPr>
            <a:r>
              <a:rPr lang="sl-SI" dirty="0"/>
              <a:t>-   Padci z nezavarovane višine;</a:t>
            </a:r>
          </a:p>
          <a:p>
            <a:pPr marL="342900" indent="-342900">
              <a:buFontTx/>
              <a:buChar char="-"/>
            </a:pPr>
            <a:r>
              <a:rPr lang="sl-SI" dirty="0"/>
              <a:t>Padci v globino;</a:t>
            </a:r>
          </a:p>
          <a:p>
            <a:pPr marL="342900" indent="-342900">
              <a:buFontTx/>
              <a:buChar char="-"/>
            </a:pPr>
            <a:r>
              <a:rPr lang="sl-SI" dirty="0"/>
              <a:t>Hrup;</a:t>
            </a:r>
          </a:p>
          <a:p>
            <a:pPr marL="342900" indent="-342900">
              <a:buFontTx/>
              <a:buChar char="-"/>
            </a:pPr>
            <a:r>
              <a:rPr lang="sl-SI" dirty="0"/>
              <a:t>Prah;</a:t>
            </a:r>
          </a:p>
          <a:p>
            <a:pPr marL="342900" indent="-342900">
              <a:buFontTx/>
              <a:buChar char="-"/>
            </a:pPr>
            <a:r>
              <a:rPr lang="sl-SI" dirty="0"/>
              <a:t>Gradbiščni promet in delovna oprema – trki, stiski, prometne nesreče;</a:t>
            </a:r>
          </a:p>
          <a:p>
            <a:pPr marL="342900" indent="-342900">
              <a:buFontTx/>
              <a:buChar char="-"/>
            </a:pPr>
            <a:r>
              <a:rPr lang="sl-SI" dirty="0"/>
              <a:t>Električni udar;</a:t>
            </a:r>
          </a:p>
          <a:p>
            <a:pPr marL="342900" indent="-342900">
              <a:buFontTx/>
              <a:buChar char="-"/>
            </a:pPr>
            <a:r>
              <a:rPr lang="sl-SI" dirty="0"/>
              <a:t>Zruški;</a:t>
            </a:r>
          </a:p>
          <a:p>
            <a:pPr marL="342900" indent="-342900">
              <a:buFontTx/>
              <a:buChar char="-"/>
            </a:pPr>
            <a:r>
              <a:rPr lang="sl-SI" dirty="0"/>
              <a:t>Požar;</a:t>
            </a:r>
          </a:p>
          <a:p>
            <a:pPr marL="0" indent="0">
              <a:buNone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12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E61EE-0B5C-4230-897E-408F332E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163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VARNOSTNI ZNAKI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7F88BF-1BA2-41D8-905D-9116DF10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288"/>
            <a:ext cx="10515600" cy="4941116"/>
          </a:xfrm>
        </p:spPr>
        <p:txBody>
          <a:bodyPr>
            <a:normAutofit/>
          </a:bodyPr>
          <a:lstStyle/>
          <a:p>
            <a:r>
              <a:rPr lang="sl-SI" sz="2000" dirty="0"/>
              <a:t>ZNAKI PREPOVEDI</a:t>
            </a:r>
          </a:p>
          <a:p>
            <a:endParaRPr lang="sl-SI" dirty="0"/>
          </a:p>
          <a:p>
            <a:r>
              <a:rPr lang="sl-SI" dirty="0"/>
              <a:t>                                </a:t>
            </a:r>
          </a:p>
          <a:p>
            <a:endParaRPr lang="sl-SI" sz="2000" dirty="0"/>
          </a:p>
          <a:p>
            <a:r>
              <a:rPr lang="sl-SI" sz="2000" dirty="0"/>
              <a:t>OPOZORILNI ZNAKI</a:t>
            </a:r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ZNAKI OBVEZNOSTI </a:t>
            </a:r>
          </a:p>
          <a:p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F46A19-CF72-406E-B79B-F32DC18A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9451"/>
            <a:ext cx="1076325" cy="1009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F78990C-E3E0-466F-B4E0-F6817EEB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396126"/>
            <a:ext cx="1162050" cy="9429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51F7302-42EA-4173-B1CE-81C787C61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1396126"/>
            <a:ext cx="1095375" cy="9620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07C12D-CF6B-4773-A2A3-6082088B6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5" y="1399823"/>
            <a:ext cx="1038225" cy="9334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8BF57CB-C8B1-464A-8B92-E34A45FB5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4" y="3007247"/>
            <a:ext cx="1209675" cy="9525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25D28F-C3A7-43BF-BC6B-AAE5E7BBE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150" y="3007247"/>
            <a:ext cx="1066800" cy="9334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DBF0CE9-3E87-4F84-9DEC-A6DC56FC9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2762" y="3007247"/>
            <a:ext cx="1143000" cy="9429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7765509-4730-4E84-8493-5E6616B8B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900" y="3026297"/>
            <a:ext cx="1190625" cy="9525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AA33CE4-2B6B-49B6-BAA5-C5B515F32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345" y="3035822"/>
            <a:ext cx="1133475" cy="9334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A591AA0-538C-42A2-AA52-70F5E58D77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8342" y="3007247"/>
            <a:ext cx="1095375" cy="9239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74D51D0-0E42-43D3-A944-8CF99F1783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4248" y="4671150"/>
            <a:ext cx="990600" cy="952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E8005C6-C997-4237-9E31-41076A2129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061" y="4614000"/>
            <a:ext cx="990600" cy="10096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4E584A4-77C2-47BA-B8F8-97C66E5898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4522" y="4656132"/>
            <a:ext cx="1066800" cy="95250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D3B5A88-591C-4C61-AAA6-D5DFCDF5A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762" y="4671150"/>
            <a:ext cx="1028700" cy="9525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3F54DA3-C195-430C-B637-BF913BF426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0175" y="4656132"/>
            <a:ext cx="1038225" cy="9906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6869724-59D1-42F7-B065-191147EB2F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19976" y="4699725"/>
            <a:ext cx="1066800" cy="92392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116923D-8F0A-4F5E-AAAF-1D74A4DBEF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60165" y="4685437"/>
            <a:ext cx="971550" cy="98107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7D9CA6F2-49D8-49B5-A8AA-B191419D3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62964" y="4699725"/>
            <a:ext cx="11239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6DE9D7-313E-4706-9759-AFCC3D8C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726"/>
            <a:ext cx="10515600" cy="5654179"/>
          </a:xfrm>
        </p:spPr>
        <p:txBody>
          <a:bodyPr>
            <a:normAutofit fontScale="62500" lnSpcReduction="20000"/>
          </a:bodyPr>
          <a:lstStyle/>
          <a:p>
            <a:r>
              <a:rPr lang="sl-SI" sz="2000" dirty="0"/>
              <a:t>ZNAKI ZA IZHOD V SILI IN PRVO POMOČ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r>
              <a:rPr lang="sl-SI" sz="2000" dirty="0"/>
              <a:t> ZBIRNO MESTO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r>
              <a:rPr lang="sl-SI" sz="2000" dirty="0"/>
              <a:t>GASILNI APARAT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r>
              <a:rPr lang="sl-SI" sz="1100" dirty="0"/>
              <a:t>									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sz="1100" dirty="0"/>
              <a:t>									</a:t>
            </a:r>
          </a:p>
          <a:p>
            <a:pPr marL="0" indent="0">
              <a:buNone/>
            </a:pPr>
            <a:r>
              <a:rPr lang="sl-SI" sz="1100" dirty="0"/>
              <a:t>									Pripravil: Uroš Deželan, dipl. var. inž.</a:t>
            </a:r>
          </a:p>
          <a:p>
            <a:endParaRPr lang="sl-SI" sz="2000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5E014A-D813-415D-989E-9222E768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43095"/>
            <a:ext cx="952500" cy="9429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6C3CD8-6AE2-4E67-B08E-5333F0B2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971" y="862145"/>
            <a:ext cx="876300" cy="9239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6B464D-3BDA-4B47-82E9-1ADBC2AC5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167" y="862145"/>
            <a:ext cx="914400" cy="904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0FD03A8-58D7-47A4-86AC-0090F24E5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596" y="833570"/>
            <a:ext cx="971550" cy="9525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8214A25-F210-4F65-AC1F-8E18602B6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39" y="3911192"/>
            <a:ext cx="942975" cy="9334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1222934-2959-4137-B8C6-36F298153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18" y="2330640"/>
            <a:ext cx="841063" cy="8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F48D5-0498-4705-BE70-F677D31E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DEFINICIJE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7B925E-D8F4-4045-819B-B5136F7F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6"/>
            <a:ext cx="10515600" cy="4607271"/>
          </a:xfrm>
        </p:spPr>
        <p:txBody>
          <a:bodyPr>
            <a:normAutofit fontScale="92500" lnSpcReduction="10000"/>
          </a:bodyPr>
          <a:lstStyle/>
          <a:p>
            <a:endParaRPr lang="sl-SI" i="1" dirty="0"/>
          </a:p>
          <a:p>
            <a:r>
              <a:rPr lang="sl-SI" i="1" dirty="0"/>
              <a:t>AKTIVNO DELOVNO OBMOČJE:</a:t>
            </a:r>
          </a:p>
          <a:p>
            <a:pPr marL="0" indent="0">
              <a:buNone/>
            </a:pPr>
            <a:r>
              <a:rPr lang="sl-SI" sz="2000" dirty="0"/>
              <a:t>območje, kjer se izvajajo gradbena dela; vključuje tudi območje, kjer je potencialno možno pričakovati  varnostna in zdravstvena tveganja, ne glede na to ali se v tem območju dela dejansko izvajajo.</a:t>
            </a:r>
          </a:p>
          <a:p>
            <a:endParaRPr lang="sl-SI" sz="2000" dirty="0"/>
          </a:p>
          <a:p>
            <a:r>
              <a:rPr lang="sl-SI" i="1" dirty="0"/>
              <a:t>OSEBNA VAROVALNA OPREMA: </a:t>
            </a:r>
          </a:p>
          <a:p>
            <a:pPr marL="0" indent="0">
              <a:buNone/>
            </a:pPr>
            <a:r>
              <a:rPr lang="sl-SI" sz="2000" dirty="0"/>
              <a:t>oprema, ki ob pravilni uporabi ščiti pred nevarnostmi za zdravje in varnost pri delu. Obvezna uporaba delovnih čevljev(EN 20345), čelade(EN 397), dobro vidnih oblačil(EN 20471), zaščitnih očal(EN 166) in mask za prašne delce(FFFP 2/3).</a:t>
            </a:r>
          </a:p>
          <a:p>
            <a:endParaRPr lang="sl-SI" sz="2000" dirty="0"/>
          </a:p>
          <a:p>
            <a:r>
              <a:rPr lang="sl-SI" i="1" dirty="0"/>
              <a:t>DELOVNA OPREMA: </a:t>
            </a:r>
          </a:p>
          <a:p>
            <a:pPr marL="0" indent="0">
              <a:buNone/>
            </a:pPr>
            <a:r>
              <a:rPr lang="sl-SI" sz="2000" i="1" dirty="0"/>
              <a:t>oprema, ki se uporablja za izvajanje del(bagri, nakladači, roboti za brizganje betona, dvižna mehanizacija, stolpni žerjavi, pogonsko orodje, </a:t>
            </a:r>
            <a:r>
              <a:rPr lang="sl-SI" sz="2000" i="1" dirty="0" err="1"/>
              <a:t>demperji</a:t>
            </a:r>
            <a:r>
              <a:rPr lang="sl-SI" sz="2000" i="1" dirty="0"/>
              <a:t>, kamioni…)</a:t>
            </a:r>
          </a:p>
        </p:txBody>
      </p:sp>
    </p:spTree>
    <p:extLst>
      <p:ext uri="{BB962C8B-B14F-4D97-AF65-F5344CB8AC3E}">
        <p14:creationId xmlns:p14="http://schemas.microsoft.com/office/powerpoint/2010/main" val="11151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6D6430-6167-4BC8-99EF-8B2579FF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505"/>
            <a:ext cx="10847664" cy="5738070"/>
          </a:xfrm>
        </p:spPr>
        <p:txBody>
          <a:bodyPr>
            <a:normAutofit/>
          </a:bodyPr>
          <a:lstStyle/>
          <a:p>
            <a:endParaRPr lang="sl-SI" i="1" dirty="0"/>
          </a:p>
          <a:p>
            <a:pPr marL="0" indent="0">
              <a:buNone/>
            </a:pPr>
            <a:endParaRPr lang="sl-SI" sz="2000" i="1" dirty="0"/>
          </a:p>
          <a:p>
            <a:r>
              <a:rPr lang="sl-SI" i="1" dirty="0"/>
              <a:t>KISIKOV SAMOREŠEVALNI APARAT:</a:t>
            </a:r>
          </a:p>
          <a:p>
            <a:pPr marL="0" indent="0">
              <a:buNone/>
            </a:pPr>
            <a:r>
              <a:rPr lang="sl-SI" sz="2000" dirty="0"/>
              <a:t> je naprava za evakuacijo v sili iz območij z dimom, toksičnimi plini ali pomanjkanjem kisika.</a:t>
            </a:r>
          </a:p>
          <a:p>
            <a:endParaRPr lang="sl-SI" i="1" dirty="0"/>
          </a:p>
          <a:p>
            <a:r>
              <a:rPr lang="sl-SI" i="1" dirty="0"/>
              <a:t>PASIVNI UKREPI ZA ZAŠČITO PRED POŽAROM:</a:t>
            </a:r>
          </a:p>
          <a:p>
            <a:pPr marL="0" indent="0">
              <a:buNone/>
            </a:pPr>
            <a:r>
              <a:rPr lang="sl-SI" sz="2000" dirty="0"/>
              <a:t>ukrepi, ki preprečujejo vžig in hitro širjenje požara ter s tem zagotovijo čas za umik udeležencev gradnje.</a:t>
            </a:r>
          </a:p>
          <a:p>
            <a:pPr marL="0" indent="0">
              <a:buNone/>
            </a:pPr>
            <a:endParaRPr lang="sl-SI" i="1" dirty="0"/>
          </a:p>
          <a:p>
            <a:r>
              <a:rPr lang="sl-SI" i="1" dirty="0"/>
              <a:t> ZBIRNO MESTO:</a:t>
            </a:r>
          </a:p>
          <a:p>
            <a:pPr marL="0" indent="0">
              <a:buNone/>
            </a:pPr>
            <a:r>
              <a:rPr lang="sl-SI" sz="2000" dirty="0"/>
              <a:t>določeno mesto, kjer se v primeru izrednih razmer zberejo vsi udeleženci gradnje.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91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AA111-6C7F-440F-9A40-A6ACD7E5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33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+mn-lt"/>
              </a:rPr>
              <a:t>NAVODILA ZA OBISK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E905F0-D739-4ACE-923D-32B7955B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456"/>
            <a:ext cx="10515600" cy="5578679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endParaRPr lang="sl-SI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sz="2400" dirty="0">
                <a:solidFill>
                  <a:srgbClr val="FF0000"/>
                </a:solidFill>
              </a:rPr>
              <a:t>Gibanje po gradbišču brez spremstva odgovorne osebe izvajalca ni dovoljeno;</a:t>
            </a:r>
          </a:p>
          <a:p>
            <a:pPr marL="342900" indent="-342900">
              <a:buFontTx/>
              <a:buChar char="-"/>
            </a:pPr>
            <a:endParaRPr lang="sl-SI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sz="2400" dirty="0"/>
              <a:t>Parkiranje je dovoljeno samo na označenih mestih;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Strogo prepovedano parkiranje na dostopni cesti, intervencijskih poteh;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Obvezno upoštevanje gradbiščnih navodil vodje del, ki jih prejmete ob prihodu na gradbišče (gradbiščni red, požarni red, uporaba osebne varovalne opreme, zbirno mesto);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Obvezno upoštevanje predvidene poti in obvezna uporaba označenih pešpoti. Vedno ostati znotraj skupine, s katero obiskujete gradbišče;</a:t>
            </a:r>
          </a:p>
          <a:p>
            <a:pPr marL="342900" indent="-342900"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705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83C275-A368-4D0F-AB74-327592A87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266738"/>
            <a:ext cx="11299971" cy="543606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l-SI" sz="2400" dirty="0"/>
              <a:t>Pri gibanju v okolici delovne opreme, obvezno vzpostaviti vidni stik z operaterjem in si tako zagotoviti pozornost pred nadaljevanjem gibanja; 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Zadrževanje v delovnem območju strojev strogo prepovedano;</a:t>
            </a: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 Zadrževanje pod visečim bremenom strogo prepovedano;</a:t>
            </a:r>
          </a:p>
          <a:p>
            <a:pPr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 Kajenje strogo prepovedano;</a:t>
            </a:r>
          </a:p>
          <a:p>
            <a:pPr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 Vnos, uporaba alkohola in prepovedanih substanc strogo prepovedano; </a:t>
            </a:r>
          </a:p>
          <a:p>
            <a:pPr marL="0" indent="0">
              <a:buNone/>
            </a:pPr>
            <a:r>
              <a:rPr lang="sl-SI" sz="2400" dirty="0"/>
              <a:t>					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8E0360A-F8A7-4FCE-A9C5-D54D443F735B}"/>
              </a:ext>
            </a:extLst>
          </p:cNvPr>
          <p:cNvSpPr/>
          <p:nvPr/>
        </p:nvSpPr>
        <p:spPr>
          <a:xfrm>
            <a:off x="595618" y="434022"/>
            <a:ext cx="6207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b="1" dirty="0"/>
              <a:t>NAVODILA ZA OBISK </a:t>
            </a:r>
          </a:p>
        </p:txBody>
      </p:sp>
    </p:spTree>
    <p:extLst>
      <p:ext uri="{BB962C8B-B14F-4D97-AF65-F5344CB8AC3E}">
        <p14:creationId xmlns:p14="http://schemas.microsoft.com/office/powerpoint/2010/main" val="350588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AA111-6C7F-440F-9A40-A6ACD7E5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33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+mn-lt"/>
              </a:rPr>
              <a:t>NAVODILA ZA OBISK PREDORA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E905F0-D739-4ACE-923D-32B7955B8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0"/>
            <a:ext cx="10515600" cy="524311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r>
              <a:rPr lang="sl-SI" sz="3100" dirty="0"/>
              <a:t>Zagotovite, da bo identifikacijska kartica/čip za kontrolo dostopa v predor nameščena na vidnem mestu;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Natančno upoštevajte navodilo za uporabo kisikovih </a:t>
            </a:r>
            <a:r>
              <a:rPr lang="sl-SI" sz="3100" dirty="0" err="1"/>
              <a:t>samoreševalnih</a:t>
            </a:r>
            <a:r>
              <a:rPr lang="sl-SI" sz="3100" dirty="0"/>
              <a:t> aparatov. 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V primeru izrednega dogodka v predoru(požar), evakuacijo začnite mirno, ne hitite.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Načrtujte evakuacijsko pot, izberite najkrajšo pot do varnega zraka okolice!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r>
              <a:rPr lang="sl-SI" sz="3100" dirty="0"/>
              <a:t>Bežite premišljeno. Pri hlastnem in hitrem dihanju boste porabili več kisika!</a:t>
            </a:r>
          </a:p>
          <a:p>
            <a:pPr marL="342900" indent="-342900">
              <a:buFontTx/>
              <a:buChar char="-"/>
            </a:pPr>
            <a:endParaRPr lang="sl-SI" sz="3100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64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6B31AD-41BD-4329-9EDB-EBD7C57D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184558"/>
            <a:ext cx="11035019" cy="650413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pPr marL="342900" indent="-342900">
              <a:buFontTx/>
              <a:buChar char="-"/>
            </a:pPr>
            <a:endParaRPr lang="sl-SI" dirty="0"/>
          </a:p>
          <a:p>
            <a:r>
              <a:rPr lang="sl-SI" dirty="0"/>
              <a:t>Preverite, ali ima kisikov </a:t>
            </a:r>
            <a:r>
              <a:rPr lang="sl-SI" dirty="0" err="1"/>
              <a:t>samoreševalni</a:t>
            </a:r>
            <a:r>
              <a:rPr lang="sl-SI" dirty="0"/>
              <a:t> aparat vse dele.</a:t>
            </a:r>
          </a:p>
          <a:p>
            <a:r>
              <a:rPr lang="it-IT" dirty="0" err="1"/>
              <a:t>Preverite</a:t>
            </a:r>
            <a:r>
              <a:rPr lang="it-IT" dirty="0"/>
              <a:t>, ali je </a:t>
            </a:r>
            <a:r>
              <a:rPr lang="it-IT" dirty="0" err="1"/>
              <a:t>plomba</a:t>
            </a:r>
            <a:r>
              <a:rPr lang="it-IT" dirty="0"/>
              <a:t> </a:t>
            </a:r>
            <a:r>
              <a:rPr lang="it-IT" dirty="0" err="1"/>
              <a:t>nepoškodovana</a:t>
            </a:r>
            <a:r>
              <a:rPr lang="it-IT" dirty="0"/>
              <a:t>.</a:t>
            </a:r>
          </a:p>
          <a:p>
            <a:r>
              <a:rPr lang="sl-SI" dirty="0"/>
              <a:t>Preverite, ali je ohišje zaprto.</a:t>
            </a:r>
          </a:p>
          <a:p>
            <a:r>
              <a:rPr lang="pl-PL" dirty="0"/>
              <a:t>Preverite, ali je zanka za odpiranje zaprta in nepoškodovana.</a:t>
            </a:r>
          </a:p>
          <a:p>
            <a:r>
              <a:rPr lang="sl-SI" dirty="0"/>
              <a:t>Preverite, ali je ohišje deformirano (glejte prilogo).</a:t>
            </a:r>
          </a:p>
          <a:p>
            <a:r>
              <a:rPr lang="pt-BR" dirty="0"/>
              <a:t>Prepričajte se, da ohišje nima razpok ali lukenj.</a:t>
            </a:r>
          </a:p>
          <a:p>
            <a:r>
              <a:rPr lang="sl-SI" dirty="0"/>
              <a:t>Preglejte kontrolno okence: Če se na območju kontrolnega okenca ob</a:t>
            </a:r>
          </a:p>
          <a:p>
            <a:pPr marL="0" indent="0">
              <a:buNone/>
            </a:pPr>
            <a:r>
              <a:rPr lang="sl-SI" dirty="0"/>
              <a:t>   pretresanju vidi veliko rumenih delčkov, ki so veliki kot sladkorni kristalčki oz.</a:t>
            </a:r>
          </a:p>
          <a:p>
            <a:pPr marL="0" indent="0">
              <a:buNone/>
            </a:pPr>
            <a:r>
              <a:rPr lang="sl-SI" dirty="0"/>
              <a:t>   večji, se kisikovega samo reševalnega aparata ne sme več uporabljati.</a:t>
            </a:r>
          </a:p>
          <a:p>
            <a:r>
              <a:rPr lang="sl-SI" dirty="0"/>
              <a:t>Tanek nalepljeni sloj rumenega prahu po nekaj letih nošenja je normalen</a:t>
            </a:r>
          </a:p>
          <a:p>
            <a:pPr marL="0" indent="0">
              <a:buNone/>
            </a:pPr>
            <a:r>
              <a:rPr lang="sl-SI" dirty="0"/>
              <a:t>   </a:t>
            </a:r>
            <a:r>
              <a:rPr lang="it-IT" dirty="0" err="1"/>
              <a:t>pojav</a:t>
            </a:r>
            <a:r>
              <a:rPr lang="it-IT" dirty="0"/>
              <a:t> in ne moti </a:t>
            </a:r>
            <a:r>
              <a:rPr lang="it-IT" dirty="0" err="1"/>
              <a:t>delovanja</a:t>
            </a:r>
            <a:r>
              <a:rPr lang="it-IT" dirty="0"/>
              <a:t>.</a:t>
            </a: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E1F04DA-4420-4814-831B-AADEACD54827}"/>
              </a:ext>
            </a:extLst>
          </p:cNvPr>
          <p:cNvSpPr/>
          <p:nvPr/>
        </p:nvSpPr>
        <p:spPr>
          <a:xfrm>
            <a:off x="453005" y="392077"/>
            <a:ext cx="11035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/>
              <a:t>NAVODILA ZA UPORABO SAMOREŠEVALNIH DIHALNI APARATI – OBISK PREDORA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00612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D93036-275B-4BF6-9E94-8825E064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66"/>
            <a:ext cx="10515600" cy="5312897"/>
          </a:xfrm>
        </p:spPr>
        <p:txBody>
          <a:bodyPr>
            <a:normAutofit/>
          </a:bodyPr>
          <a:lstStyle/>
          <a:p>
            <a:r>
              <a:rPr lang="sl-SI" dirty="0"/>
              <a:t>Preverite, ali je indikator </a:t>
            </a:r>
            <a:r>
              <a:rPr lang="da-DK" dirty="0"/>
              <a:t>vlage (1) rjav. Če v kisikov</a:t>
            </a:r>
            <a:r>
              <a:rPr lang="sl-SI" dirty="0"/>
              <a:t> </a:t>
            </a:r>
            <a:r>
              <a:rPr lang="sl-SI" dirty="0" err="1"/>
              <a:t>samoreševalni</a:t>
            </a:r>
            <a:r>
              <a:rPr lang="sl-SI" dirty="0"/>
              <a:t> aparat prodre </a:t>
            </a:r>
            <a:r>
              <a:rPr lang="sv-SE" dirty="0"/>
              <a:t>vlaga, se barva indikatorja vlage</a:t>
            </a:r>
            <a:r>
              <a:rPr lang="sl-SI" dirty="0"/>
              <a:t> spremeni iz rjave v turkizno.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Če ima kisikov </a:t>
            </a:r>
            <a:r>
              <a:rPr lang="sl-SI" dirty="0" err="1"/>
              <a:t>samoreševalni</a:t>
            </a:r>
            <a:r>
              <a:rPr lang="sl-SI" dirty="0"/>
              <a:t> aparat izbirni indikator temperature:</a:t>
            </a:r>
          </a:p>
          <a:p>
            <a:pPr marL="0" indent="0">
              <a:buNone/>
            </a:pPr>
            <a:r>
              <a:rPr lang="sl-SI" dirty="0"/>
              <a:t>Preverite, ali je indikator </a:t>
            </a:r>
            <a:r>
              <a:rPr lang="fr-FR" dirty="0"/>
              <a:t>temperature (2) svetel. Če se je</a:t>
            </a:r>
            <a:r>
              <a:rPr lang="sl-SI" dirty="0"/>
              <a:t> aparat pregrel, je indikator temperature temen.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7C35A6-31DB-48AB-B794-C5940F6F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15" y="4136035"/>
            <a:ext cx="24193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1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35BD12-3002-4BEF-9BB2-7B49B6E6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059"/>
            <a:ext cx="10515600" cy="5916904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Praktični prikaz uporabe samo reševalnega dihalnega aparata  </a:t>
            </a:r>
          </a:p>
          <a:p>
            <a:pPr marL="0" indent="0">
              <a:buNone/>
            </a:pPr>
            <a:r>
              <a:rPr lang="sl-SI" dirty="0"/>
              <a:t>   s pomočjo video posnetka.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 </a:t>
            </a:r>
            <a:r>
              <a:rPr lang="en-US" dirty="0">
                <a:hlinkClick r:id="rId2"/>
              </a:rPr>
              <a:t>Dräger Oxy SR: How to Use (youtube.com)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489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F4A62E13321C4CB946D795A4B9C0D8" ma:contentTypeVersion="0" ma:contentTypeDescription="Ustvari nov dokument." ma:contentTypeScope="" ma:versionID="90028f28869850864190649d9888bcf9">
  <xsd:schema xmlns:xsd="http://www.w3.org/2001/XMLSchema" xmlns:p="http://schemas.microsoft.com/office/2006/metadata/properties" targetNamespace="http://schemas.microsoft.com/office/2006/metadata/properties" ma:root="true" ma:fieldsID="39711e9ed18f316b2c1db8133f49da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 ma:readOnly="tru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31401-EA9A-4D5A-9BF4-AC398F691C44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939A51-85DE-42DF-9920-531AFC103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5B4E9C1-D86C-45A6-9E2C-98F5549E90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745</Words>
  <Application>Microsoft Office PowerPoint</Application>
  <PresentationFormat>Širokozaslonsko</PresentationFormat>
  <Paragraphs>132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       VARNOSTNI PODUK ZA OBISKOVALCE  PROJEKT: 2.tir Divača-Koper</vt:lpstr>
      <vt:lpstr>DEFINICIJE</vt:lpstr>
      <vt:lpstr>PowerPointova predstavitev</vt:lpstr>
      <vt:lpstr>NAVODILA ZA OBISK</vt:lpstr>
      <vt:lpstr>PowerPointova predstavitev</vt:lpstr>
      <vt:lpstr>NAVODILA ZA OBISK PREDORA</vt:lpstr>
      <vt:lpstr>PowerPointova predstavitev</vt:lpstr>
      <vt:lpstr>PowerPointova predstavitev</vt:lpstr>
      <vt:lpstr>PowerPointova predstavitev</vt:lpstr>
      <vt:lpstr>TVEGANJA </vt:lpstr>
      <vt:lpstr>VARNOSTNI ZNAKI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 2019</dc:title>
  <dc:creator>Tomaz Polensek</dc:creator>
  <cp:lastModifiedBy>Kostić Edvard</cp:lastModifiedBy>
  <cp:revision>104</cp:revision>
  <cp:lastPrinted>2022-01-25T14:52:50Z</cp:lastPrinted>
  <dcterms:created xsi:type="dcterms:W3CDTF">2018-11-28T13:07:19Z</dcterms:created>
  <dcterms:modified xsi:type="dcterms:W3CDTF">2025-08-22T05:45:48Z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0x010100E7F4A62E13321C4CB946D795A4B9C0D8</vt:lpwstr>
  </property>
</Properties>
</file>